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9601200" cy="12801600" type="A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59B"/>
    <a:srgbClr val="0000FF"/>
    <a:srgbClr val="23651C"/>
    <a:srgbClr val="8CDD83"/>
    <a:srgbClr val="D03C94"/>
    <a:srgbClr val="FF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A9F10C-F265-4D73-B7C8-C3347BAD6259}" v="1" dt="2025-09-28T05:04:58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42" d="100"/>
          <a:sy n="42" d="100"/>
        </p:scale>
        <p:origin x="254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D1F25-AAA4-42A2-A6D5-A058B0018D8A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9313" y="1233488"/>
            <a:ext cx="24971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E0EBB-0B98-4F7F-B020-5DCE36211F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10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E0EBB-0B98-4F7F-B020-5DCE36211FE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720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615" y="2095078"/>
            <a:ext cx="8161973" cy="4456853"/>
          </a:xfrm>
        </p:spPr>
        <p:txBody>
          <a:bodyPr anchor="b">
            <a:normAutofit/>
          </a:bodyPr>
          <a:lstStyle>
            <a:lvl1pPr algn="ctr">
              <a:defRPr sz="504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615" y="6723804"/>
            <a:ext cx="8161973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2654-DF51-4AA6-9A91-EF4B969E6670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647-5FB6-4D5F-98A0-5217B0BB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22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23" y="8006830"/>
            <a:ext cx="8164457" cy="1529463"/>
          </a:xfrm>
        </p:spPr>
        <p:txBody>
          <a:bodyPr anchor="b">
            <a:normAutofit/>
          </a:bodyPr>
          <a:lstStyle>
            <a:lvl1pPr>
              <a:defRPr sz="294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9623" y="1159802"/>
            <a:ext cx="8164457" cy="630883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614" y="9536292"/>
            <a:ext cx="8163224" cy="1273948"/>
          </a:xfrm>
        </p:spPr>
        <p:txBody>
          <a:bodyPr>
            <a:normAutofit/>
          </a:bodyPr>
          <a:lstStyle>
            <a:lvl1pPr marL="0" indent="0" algn="ctr">
              <a:buNone/>
              <a:defRPr sz="189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2654-DF51-4AA6-9A91-EF4B969E6670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647-5FB6-4D5F-98A0-5217B0BB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83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13" y="1137923"/>
            <a:ext cx="8153588" cy="6393070"/>
          </a:xfrm>
        </p:spPr>
        <p:txBody>
          <a:bodyPr anchor="ctr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615" y="7848997"/>
            <a:ext cx="8153587" cy="2972081"/>
          </a:xfrm>
        </p:spPr>
        <p:txBody>
          <a:bodyPr anchor="ctr"/>
          <a:lstStyle>
            <a:lvl1pPr marL="0" indent="0" algn="ctr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2654-DF51-4AA6-9A91-EF4B969E6670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647-5FB6-4D5F-98A0-5217B0BB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528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892" y="1137920"/>
            <a:ext cx="7325917" cy="5586754"/>
          </a:xfrm>
        </p:spPr>
        <p:txBody>
          <a:bodyPr anchor="ctr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55008" y="6738726"/>
            <a:ext cx="6892435" cy="796716"/>
          </a:xfrm>
        </p:spPr>
        <p:txBody>
          <a:bodyPr anchor="t">
            <a:normAutofit/>
          </a:bodyPr>
          <a:lstStyle>
            <a:lvl1pPr marL="0" indent="0" algn="r">
              <a:buNone/>
              <a:defRPr sz="147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612" y="7848999"/>
            <a:ext cx="8153588" cy="29612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2654-DF51-4AA6-9A91-EF4B969E6670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647-5FB6-4D5F-98A0-5217B0BB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30507" y="1197931"/>
            <a:ext cx="480060" cy="1091582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44057" y="5736968"/>
            <a:ext cx="480060" cy="1091582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1016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23" y="3970294"/>
            <a:ext cx="8154820" cy="4688759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613" y="8681038"/>
            <a:ext cx="8153588" cy="2129202"/>
          </a:xfrm>
        </p:spPr>
        <p:txBody>
          <a:bodyPr anchor="t"/>
          <a:lstStyle>
            <a:lvl1pPr marL="0" indent="0" algn="ctr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2654-DF51-4AA6-9A91-EF4B969E6670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647-5FB6-4D5F-98A0-5217B0BB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618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19612" y="1137923"/>
            <a:ext cx="8153588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19614" y="3898198"/>
            <a:ext cx="2597928" cy="153683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520" b="0">
                <a:solidFill>
                  <a:schemeClr val="tx1"/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19614" y="5435031"/>
            <a:ext cx="2597928" cy="5375209"/>
          </a:xfrm>
        </p:spPr>
        <p:txBody>
          <a:bodyPr anchor="t">
            <a:normAutofit/>
          </a:bodyPr>
          <a:lstStyle>
            <a:lvl1pPr marL="0" indent="0" algn="ctr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00341" y="3898197"/>
            <a:ext cx="2597615" cy="153683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520" b="0">
                <a:solidFill>
                  <a:schemeClr val="tx1"/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500342" y="5435031"/>
            <a:ext cx="2598609" cy="5375209"/>
          </a:xfrm>
        </p:spPr>
        <p:txBody>
          <a:bodyPr anchor="t">
            <a:normAutofit/>
          </a:bodyPr>
          <a:lstStyle>
            <a:lvl1pPr marL="0" indent="0" algn="ctr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78973" y="3898197"/>
            <a:ext cx="2591828" cy="153683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520" b="0">
                <a:solidFill>
                  <a:schemeClr val="tx1"/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281373" y="5435031"/>
            <a:ext cx="2591828" cy="5375209"/>
          </a:xfrm>
        </p:spPr>
        <p:txBody>
          <a:bodyPr anchor="t">
            <a:normAutofit/>
          </a:bodyPr>
          <a:lstStyle>
            <a:lvl1pPr marL="0" indent="0" algn="ctr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2654-DF51-4AA6-9A91-EF4B969E6670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647-5FB6-4D5F-98A0-5217B0BB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206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19613" y="1137923"/>
            <a:ext cx="8153588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19614" y="7446408"/>
            <a:ext cx="2597927" cy="107568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100" b="0">
                <a:solidFill>
                  <a:schemeClr val="tx1"/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9966" y="3905505"/>
            <a:ext cx="2315290" cy="28448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19614" y="8522097"/>
            <a:ext cx="2597927" cy="22881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8628" y="7446408"/>
            <a:ext cx="2597949" cy="107568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100" b="0">
                <a:solidFill>
                  <a:schemeClr val="tx1"/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98084" y="3905505"/>
            <a:ext cx="2307789" cy="28448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97561" y="8522095"/>
            <a:ext cx="2599015" cy="22881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79071" y="7446408"/>
            <a:ext cx="2590796" cy="107568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100" b="0">
                <a:solidFill>
                  <a:schemeClr val="tx1"/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420334" y="3905505"/>
            <a:ext cx="2309039" cy="28448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278972" y="8522099"/>
            <a:ext cx="2594229" cy="2288141"/>
          </a:xfrm>
        </p:spPr>
        <p:txBody>
          <a:bodyPr anchor="t">
            <a:normAutofit/>
          </a:bodyPr>
          <a:lstStyle>
            <a:lvl1pPr marL="0" indent="0" algn="ctr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2654-DF51-4AA6-9A91-EF4B969E6670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647-5FB6-4D5F-98A0-5217B0BB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975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2654-DF51-4AA6-9A91-EF4B969E6670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647-5FB6-4D5F-98A0-5217B0BB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656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1137921"/>
            <a:ext cx="2002343" cy="967232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614" y="1137921"/>
            <a:ext cx="6031230" cy="967232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2654-DF51-4AA6-9A91-EF4B969E6670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647-5FB6-4D5F-98A0-5217B0BB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95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2654-DF51-4AA6-9A91-EF4B969E6670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647-5FB6-4D5F-98A0-5217B0BB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78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030" y="1226825"/>
            <a:ext cx="7665141" cy="5325109"/>
          </a:xfrm>
        </p:spPr>
        <p:txBody>
          <a:bodyPr anchor="b">
            <a:normAutofit/>
          </a:bodyPr>
          <a:lstStyle>
            <a:lvl1pPr>
              <a:defRPr sz="357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8030" y="6723807"/>
            <a:ext cx="7665141" cy="2800349"/>
          </a:xfrm>
        </p:spPr>
        <p:txBody>
          <a:bodyPr/>
          <a:lstStyle>
            <a:lvl1pPr marL="0" indent="0" algn="ctr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2654-DF51-4AA6-9A91-EF4B969E6670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647-5FB6-4D5F-98A0-5217B0BB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00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15" y="1137923"/>
            <a:ext cx="8153587" cy="24757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614" y="3898198"/>
            <a:ext cx="4020978" cy="691204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1555" y="3898198"/>
            <a:ext cx="4011647" cy="691204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2654-DF51-4AA6-9A91-EF4B969E6670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647-5FB6-4D5F-98A0-5217B0BB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59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15" y="1137923"/>
            <a:ext cx="8153587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199" y="3898197"/>
            <a:ext cx="3780342" cy="153796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613" y="5436166"/>
            <a:ext cx="4021926" cy="537407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192" y="3898197"/>
            <a:ext cx="3771009" cy="153796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7" y="5436166"/>
            <a:ext cx="4012594" cy="537407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2654-DF51-4AA6-9A91-EF4B969E6670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647-5FB6-4D5F-98A0-5217B0BB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79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2654-DF51-4AA6-9A91-EF4B969E6670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647-5FB6-4D5F-98A0-5217B0BB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39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2654-DF51-4AA6-9A91-EF4B969E6670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647-5FB6-4D5F-98A0-5217B0BB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21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7" y="1137920"/>
            <a:ext cx="3096637" cy="4409440"/>
          </a:xfrm>
        </p:spPr>
        <p:txBody>
          <a:bodyPr anchor="b">
            <a:normAutofit/>
          </a:bodyPr>
          <a:lstStyle>
            <a:lvl1pPr>
              <a:defRPr sz="294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8976" y="1137920"/>
            <a:ext cx="4874225" cy="967232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7" y="5547363"/>
            <a:ext cx="3096637" cy="5262878"/>
          </a:xfrm>
        </p:spPr>
        <p:txBody>
          <a:bodyPr/>
          <a:lstStyle>
            <a:lvl1pPr marL="0" indent="0" algn="ctr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2654-DF51-4AA6-9A91-EF4B969E6670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647-5FB6-4D5F-98A0-5217B0BB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08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8" y="1137920"/>
            <a:ext cx="4375983" cy="4409440"/>
          </a:xfrm>
        </p:spPr>
        <p:txBody>
          <a:bodyPr anchor="b">
            <a:normAutofit/>
          </a:bodyPr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2429" y="1416578"/>
            <a:ext cx="3115285" cy="9115004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613" y="5547360"/>
            <a:ext cx="4379804" cy="5262880"/>
          </a:xfrm>
        </p:spPr>
        <p:txBody>
          <a:bodyPr>
            <a:normAutofit/>
          </a:bodyPr>
          <a:lstStyle>
            <a:lvl1pPr marL="0" indent="0" algn="ctr">
              <a:buNone/>
              <a:defRPr sz="189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2654-DF51-4AA6-9A91-EF4B969E6670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8647-5FB6-4D5F-98A0-5217B0BB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91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615" y="1137923"/>
            <a:ext cx="8153587" cy="247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613" y="3912653"/>
            <a:ext cx="8153588" cy="6897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47005" y="10982116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62654-DF51-4AA6-9A91-EF4B969E6670}" type="datetimeFigureOut">
              <a:rPr kumimoji="1" lang="ja-JP" altLang="en-US" smtClean="0"/>
              <a:t>2025/9/28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9614" y="10982116"/>
            <a:ext cx="5254881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9785" y="10982116"/>
            <a:ext cx="593417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68647-5FB6-4D5F-98A0-5217B0BB47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057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60120" rtl="0" eaLnBrk="1" latinLnBrk="0" hangingPunct="1">
        <a:lnSpc>
          <a:spcPct val="90000"/>
        </a:lnSpc>
        <a:spcBef>
          <a:spcPct val="0"/>
        </a:spcBef>
        <a:buNone/>
        <a:defRPr kumimoji="1" sz="357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120000"/>
        </a:lnSpc>
        <a:spcBef>
          <a:spcPts val="10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12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120000"/>
        </a:lnSpc>
        <a:spcBef>
          <a:spcPts val="525"/>
        </a:spcBef>
        <a:buFont typeface="Arial" panose="020B0604020202020204" pitchFamily="34" charset="0"/>
        <a:buChar char="•"/>
        <a:defRPr kumimoji="1" sz="168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120000"/>
        </a:lnSpc>
        <a:spcBef>
          <a:spcPts val="525"/>
        </a:spcBef>
        <a:buFont typeface="Arial" panose="020B0604020202020204" pitchFamily="34" charset="0"/>
        <a:buChar char="•"/>
        <a:defRPr kumimoji="1" sz="147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120000"/>
        </a:lnSpc>
        <a:spcBef>
          <a:spcPts val="525"/>
        </a:spcBef>
        <a:buFont typeface="Arial" panose="020B0604020202020204" pitchFamily="34" charset="0"/>
        <a:buChar char="•"/>
        <a:defRPr kumimoji="1" sz="126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120000"/>
        </a:lnSpc>
        <a:spcBef>
          <a:spcPts val="525"/>
        </a:spcBef>
        <a:buFont typeface="Arial" panose="020B0604020202020204" pitchFamily="34" charset="0"/>
        <a:buChar char="•"/>
        <a:defRPr kumimoji="1" sz="126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120000"/>
        </a:lnSpc>
        <a:spcBef>
          <a:spcPts val="525"/>
        </a:spcBef>
        <a:buFont typeface="Arial" panose="020B0604020202020204" pitchFamily="34" charset="0"/>
        <a:buChar char="•"/>
        <a:defRPr kumimoji="1" sz="126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120000"/>
        </a:lnSpc>
        <a:spcBef>
          <a:spcPts val="525"/>
        </a:spcBef>
        <a:buFont typeface="Arial" panose="020B0604020202020204" pitchFamily="34" charset="0"/>
        <a:buChar char="•"/>
        <a:defRPr kumimoji="1" sz="126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120000"/>
        </a:lnSpc>
        <a:spcBef>
          <a:spcPts val="525"/>
        </a:spcBef>
        <a:buFont typeface="Arial" panose="020B0604020202020204" pitchFamily="34" charset="0"/>
        <a:buChar char="•"/>
        <a:defRPr kumimoji="1" sz="126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hyperlink" Target="https://www.cnhr.inf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0C5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草, 屋外, 建物, フィールド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A35941B-EE42-1792-57E6-09E479BD8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r="5833"/>
          <a:stretch>
            <a:fillRect/>
          </a:stretch>
        </p:blipFill>
        <p:spPr>
          <a:xfrm>
            <a:off x="1" y="9150"/>
            <a:ext cx="9597760" cy="8270279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3ED615D-5D55-C227-855D-141BC1103ADD}"/>
              </a:ext>
            </a:extLst>
          </p:cNvPr>
          <p:cNvSpPr/>
          <p:nvPr/>
        </p:nvSpPr>
        <p:spPr>
          <a:xfrm>
            <a:off x="-1" y="6205034"/>
            <a:ext cx="9597761" cy="606378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29000">
                <a:srgbClr val="A0C59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0B75D1F-C77B-073F-3DC2-0EFA920F5C36}"/>
              </a:ext>
            </a:extLst>
          </p:cNvPr>
          <p:cNvSpPr txBox="1"/>
          <p:nvPr/>
        </p:nvSpPr>
        <p:spPr>
          <a:xfrm>
            <a:off x="0" y="7702973"/>
            <a:ext cx="8524875" cy="4655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ja-JP" sz="1600" kern="100" dirty="0">
                <a:solidFill>
                  <a:schemeClr val="bg1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13</a:t>
            </a:r>
            <a:r>
              <a:rPr lang="ja-JP" altLang="ja-JP" sz="1600" kern="100" dirty="0">
                <a:solidFill>
                  <a:schemeClr val="bg1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時</a:t>
            </a:r>
            <a:r>
              <a:rPr lang="en-US" altLang="ja-JP" sz="1600" kern="100" dirty="0">
                <a:solidFill>
                  <a:schemeClr val="bg1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30</a:t>
            </a:r>
            <a:r>
              <a:rPr lang="ja-JP" altLang="ja-JP" sz="1600" kern="100" dirty="0">
                <a:solidFill>
                  <a:schemeClr val="bg1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分　</a:t>
            </a:r>
            <a:r>
              <a:rPr lang="ja-JP" altLang="en-US" sz="16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開会挨拶　</a:t>
            </a:r>
            <a:r>
              <a:rPr kumimoji="1" lang="ja-JP" altLang="en-US" sz="16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寳金 清博</a:t>
            </a:r>
            <a:r>
              <a:rPr kumimoji="1" lang="ja-JP" altLang="en-US" sz="1600" kern="1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ja-JP" altLang="en-US" sz="12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北海道大学総長（ビデオメッセージ）</a:t>
            </a:r>
            <a:endParaRPr kumimoji="1" lang="ja-JP" altLang="ja-JP" sz="1200" dirty="0">
              <a:ln w="9525">
                <a:noFill/>
                <a:prstDash val="solid"/>
              </a:ln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just">
              <a:spcBef>
                <a:spcPts val="600"/>
              </a:spcBef>
            </a:pPr>
            <a:r>
              <a:rPr lang="en-US" altLang="ja-JP" sz="16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13</a:t>
            </a:r>
            <a:r>
              <a:rPr lang="ja-JP" altLang="ja-JP" sz="16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時</a:t>
            </a:r>
            <a:r>
              <a:rPr lang="en-US" altLang="ja-JP" sz="16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35</a:t>
            </a:r>
            <a:r>
              <a:rPr lang="ja-JP" altLang="ja-JP" sz="16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分　</a:t>
            </a:r>
            <a:r>
              <a:rPr lang="ja-JP" altLang="en-US" sz="16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趣旨説明　佐々木 貴信</a:t>
            </a:r>
            <a:r>
              <a:rPr lang="ja-JP" altLang="en-US" sz="20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ja-JP" altLang="ja-JP" sz="12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北海道大学広域複合災害研究センター</a:t>
            </a:r>
            <a:r>
              <a:rPr kumimoji="1" lang="ja-JP" altLang="en-US" sz="12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長</a:t>
            </a:r>
            <a:r>
              <a:rPr kumimoji="1" lang="ja-JP" altLang="ja-JP" sz="12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endParaRPr lang="en-US" altLang="ja-JP" sz="1200" kern="100" dirty="0">
              <a:solidFill>
                <a:schemeClr val="bg1"/>
              </a:solidFill>
              <a:effectLst/>
              <a:latin typeface="HGSｺﾞｼｯｸE" panose="020B0900000000000000" pitchFamily="50" charset="-128"/>
              <a:ea typeface="HGSｺﾞｼｯｸE" panose="020B0900000000000000" pitchFamily="50" charset="-128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altLang="ja-JP" sz="1600" kern="100" dirty="0">
                <a:solidFill>
                  <a:schemeClr val="bg1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13</a:t>
            </a:r>
            <a:r>
              <a:rPr lang="ja-JP" altLang="ja-JP" sz="1600" kern="100" dirty="0">
                <a:solidFill>
                  <a:schemeClr val="bg1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時</a:t>
            </a:r>
            <a:r>
              <a:rPr lang="en-US" altLang="ja-JP" sz="16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40</a:t>
            </a:r>
            <a:r>
              <a:rPr lang="ja-JP" altLang="ja-JP" sz="1600" kern="100" dirty="0">
                <a:solidFill>
                  <a:schemeClr val="bg1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分　基調講演</a:t>
            </a:r>
            <a:r>
              <a:rPr lang="ja-JP" altLang="en-US" sz="1600" kern="100" dirty="0">
                <a:solidFill>
                  <a:schemeClr val="bg1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１</a:t>
            </a:r>
            <a:r>
              <a:rPr lang="ja-JP" altLang="ja-JP" sz="1600" kern="100" dirty="0">
                <a:solidFill>
                  <a:schemeClr val="bg1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1600" kern="100" dirty="0">
                <a:solidFill>
                  <a:schemeClr val="bg1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釧路市における津波対策</a:t>
            </a:r>
            <a:r>
              <a:rPr lang="ja-JP" altLang="ja-JP" sz="1600" kern="100" dirty="0">
                <a:solidFill>
                  <a:schemeClr val="bg1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」</a:t>
            </a:r>
            <a:endParaRPr lang="en-US" altLang="ja-JP" sz="1600" kern="100" dirty="0">
              <a:solidFill>
                <a:schemeClr val="bg1"/>
              </a:solidFill>
              <a:effectLst/>
              <a:latin typeface="HGSｺﾞｼｯｸE" panose="020B0900000000000000" pitchFamily="50" charset="-128"/>
              <a:ea typeface="HGSｺﾞｼｯｸE" panose="020B09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kumimoji="1" lang="ja-JP" altLang="en-US" sz="16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鶴間 秀典　</a:t>
            </a:r>
            <a:r>
              <a:rPr kumimoji="1" lang="ja-JP" altLang="en-US" sz="12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釧路市長</a:t>
            </a:r>
            <a:endParaRPr kumimoji="1" lang="en-US" altLang="ja-JP" sz="1200" dirty="0">
              <a:ln w="9525">
                <a:noFill/>
                <a:prstDash val="solid"/>
              </a:ln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just">
              <a:spcBef>
                <a:spcPts val="600"/>
              </a:spcBef>
            </a:pPr>
            <a:r>
              <a:rPr lang="en-US" altLang="ja-JP" sz="16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14</a:t>
            </a:r>
            <a:r>
              <a:rPr lang="ja-JP" altLang="ja-JP" sz="16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時</a:t>
            </a:r>
            <a:r>
              <a:rPr lang="en-US" altLang="ja-JP" sz="16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00</a:t>
            </a:r>
            <a:r>
              <a:rPr lang="ja-JP" altLang="ja-JP" sz="16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分</a:t>
            </a:r>
            <a:r>
              <a:rPr lang="ja-JP" altLang="en-US" sz="16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　基調講演２</a:t>
            </a:r>
            <a:r>
              <a:rPr lang="ja-JP" altLang="ja-JP" sz="16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16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千島海溝沿いで発生する巨大地震による釧路市での津波災害</a:t>
            </a:r>
            <a:r>
              <a:rPr lang="ja-JP" altLang="ja-JP" sz="16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」</a:t>
            </a:r>
            <a:endParaRPr lang="en-US" altLang="ja-JP" sz="1600" kern="100" dirty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kumimoji="1" lang="ja-JP" altLang="en-US" sz="16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　</a:t>
            </a:r>
            <a:r>
              <a:rPr kumimoji="1" lang="ja-JP" altLang="ja-JP" sz="16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谷岡</a:t>
            </a:r>
            <a:r>
              <a:rPr kumimoji="1" lang="en-US" altLang="ja-JP" sz="16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</a:t>
            </a:r>
            <a:r>
              <a:rPr kumimoji="1" lang="ja-JP" altLang="ja-JP" sz="16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勇市郎</a:t>
            </a:r>
            <a:r>
              <a:rPr kumimoji="1" lang="en-US" altLang="ja-JP" sz="16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</a:t>
            </a:r>
            <a:r>
              <a:rPr kumimoji="1" lang="en-US" altLang="ja-JP" sz="12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</a:t>
            </a:r>
            <a:r>
              <a:rPr kumimoji="1" lang="ja-JP" altLang="ja-JP" sz="12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北海道大学</a:t>
            </a:r>
            <a:r>
              <a:rPr kumimoji="1" lang="ja-JP" altLang="en-US" sz="12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名誉教授</a:t>
            </a:r>
            <a:r>
              <a:rPr kumimoji="1" lang="en-US" altLang="ja-JP" sz="12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kumimoji="1" lang="ja-JP" altLang="en-US" sz="12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広域複合災害研究センター学術研究員</a:t>
            </a:r>
            <a:r>
              <a:rPr kumimoji="1" lang="en-US" altLang="ja-JP" sz="12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  <a:endParaRPr kumimoji="1" lang="ja-JP" altLang="ja-JP" sz="1200" dirty="0">
              <a:ln w="9525">
                <a:noFill/>
                <a:prstDash val="solid"/>
              </a:ln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just">
              <a:spcBef>
                <a:spcPts val="600"/>
              </a:spcBef>
            </a:pPr>
            <a:r>
              <a:rPr lang="en-US" altLang="ja-JP" sz="1600" kern="100" dirty="0">
                <a:solidFill>
                  <a:schemeClr val="bg1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14</a:t>
            </a:r>
            <a:r>
              <a:rPr lang="ja-JP" altLang="ja-JP" sz="1600" kern="100" dirty="0">
                <a:solidFill>
                  <a:schemeClr val="bg1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時</a:t>
            </a:r>
            <a:r>
              <a:rPr lang="en-US" altLang="ja-JP" sz="1600" kern="100" dirty="0">
                <a:solidFill>
                  <a:schemeClr val="bg1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20</a:t>
            </a:r>
            <a:r>
              <a:rPr lang="ja-JP" altLang="ja-JP" sz="1600" kern="100" dirty="0">
                <a:solidFill>
                  <a:schemeClr val="bg1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分　</a:t>
            </a:r>
            <a:r>
              <a:rPr lang="ja-JP" altLang="en-US" sz="1600" kern="100" dirty="0">
                <a:solidFill>
                  <a:schemeClr val="bg1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一般</a:t>
            </a:r>
            <a:r>
              <a:rPr lang="ja-JP" altLang="en-US" sz="16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講演</a:t>
            </a:r>
            <a:r>
              <a:rPr lang="ja-JP" altLang="en-US" sz="1600" kern="100" dirty="0">
                <a:solidFill>
                  <a:schemeClr val="bg1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（各</a:t>
            </a:r>
            <a:r>
              <a:rPr lang="en-US" altLang="ja-JP" sz="1600" kern="100" dirty="0">
                <a:solidFill>
                  <a:schemeClr val="bg1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15</a:t>
            </a:r>
            <a:r>
              <a:rPr lang="ja-JP" altLang="en-US" sz="1600" kern="100" dirty="0">
                <a:solidFill>
                  <a:schemeClr val="bg1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分）</a:t>
            </a:r>
            <a:endParaRPr lang="en-US" altLang="ja-JP" sz="1600" kern="100" dirty="0">
              <a:solidFill>
                <a:schemeClr val="bg1"/>
              </a:solidFill>
              <a:effectLst/>
              <a:latin typeface="HGSｺﾞｼｯｸE" panose="020B0900000000000000" pitchFamily="50" charset="-128"/>
              <a:ea typeface="HGSｺﾞｼｯｸE" panose="020B0900000000000000" pitchFamily="50" charset="-128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</a:pPr>
            <a:r>
              <a:rPr lang="ja-JP" altLang="en-US" sz="14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　　　　　　</a:t>
            </a:r>
            <a:r>
              <a:rPr lang="ja-JP" altLang="ja-JP" sz="1400" kern="100" dirty="0">
                <a:solidFill>
                  <a:schemeClr val="bg1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1400" kern="100" dirty="0">
                <a:solidFill>
                  <a:schemeClr val="bg1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地震や津波による建物被害と人的被害</a:t>
            </a:r>
            <a:r>
              <a:rPr lang="ja-JP" altLang="ja-JP" sz="1400" kern="100" dirty="0">
                <a:solidFill>
                  <a:schemeClr val="bg1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」</a:t>
            </a:r>
            <a:r>
              <a:rPr lang="ja-JP" altLang="en-US" sz="1400" kern="100" dirty="0">
                <a:solidFill>
                  <a:schemeClr val="bg1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中嶋 唯貴　</a:t>
            </a:r>
            <a:r>
              <a:rPr lang="ja-JP" altLang="en-US" sz="1200" kern="100" dirty="0">
                <a:solidFill>
                  <a:schemeClr val="bg1"/>
                </a:solidFill>
                <a:effectLst/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北海道大学大学院工学研究院准教授</a:t>
            </a:r>
            <a:endParaRPr lang="en-US" altLang="ja-JP" sz="1200" kern="100" dirty="0">
              <a:solidFill>
                <a:schemeClr val="bg1"/>
              </a:solidFill>
              <a:effectLst/>
              <a:latin typeface="HGSｺﾞｼｯｸE" panose="020B0900000000000000" pitchFamily="50" charset="-128"/>
              <a:ea typeface="HGSｺﾞｼｯｸE" panose="020B0900000000000000" pitchFamily="50" charset="-128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</a:pPr>
            <a:r>
              <a:rPr lang="ja-JP" altLang="en-US" sz="14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　　　　　　「災害時の救急救命」方波見 謙一　</a:t>
            </a:r>
            <a:r>
              <a:rPr lang="ja-JP" altLang="en-US" sz="12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北海道大学病院助教</a:t>
            </a:r>
            <a:endParaRPr lang="en-US" altLang="ja-JP" sz="1200" kern="100" dirty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</a:pPr>
            <a:r>
              <a:rPr lang="ja-JP" altLang="en-US" sz="14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　　　　　　「地震津波災害の経済的影響」川村 壮　</a:t>
            </a:r>
            <a:r>
              <a:rPr kumimoji="1" lang="ja-JP" altLang="ja-JP" sz="12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北海道大学広域複合災害研究センター</a:t>
            </a:r>
            <a:r>
              <a:rPr kumimoji="1" lang="ja-JP" altLang="en-US" sz="12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特任准教授</a:t>
            </a:r>
            <a:endParaRPr lang="en-US" altLang="ja-JP" sz="1200" kern="100" dirty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</a:pPr>
            <a:r>
              <a:rPr lang="ja-JP" altLang="en-US" sz="14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　　　　　　「北海道開発局の地震・津波対策」貴家 尚哉　</a:t>
            </a:r>
            <a:r>
              <a:rPr lang="zh-TW" altLang="en-US" sz="12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北海道開発局事業振興部調整官</a:t>
            </a:r>
            <a:endParaRPr lang="en-US" altLang="ja-JP" sz="1200" kern="100" dirty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</a:pPr>
            <a:r>
              <a:rPr lang="ja-JP" altLang="en-US" sz="14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　　　　　　「警戒避難対策と避難所運営」三浦 次郎　</a:t>
            </a:r>
            <a:r>
              <a:rPr lang="zh-TW" altLang="en-US" sz="12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北海道総務部危機対策局危機対策課海溝型地震対策室長</a:t>
            </a:r>
            <a:endParaRPr lang="en-US" altLang="zh-TW" sz="1200" kern="100" dirty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2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（休憩</a:t>
            </a:r>
            <a:r>
              <a:rPr lang="en-US" altLang="ja-JP" sz="12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10</a:t>
            </a:r>
            <a:r>
              <a:rPr lang="ja-JP" altLang="en-US" sz="12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分）</a:t>
            </a:r>
            <a:endParaRPr lang="en-US" altLang="ja-JP" sz="1200" kern="100" dirty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altLang="ja-JP" sz="16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15</a:t>
            </a:r>
            <a:r>
              <a:rPr lang="ja-JP" altLang="ja-JP" sz="16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時</a:t>
            </a:r>
            <a:r>
              <a:rPr lang="en-US" altLang="ja-JP" sz="16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45</a:t>
            </a:r>
            <a:r>
              <a:rPr lang="ja-JP" altLang="ja-JP" sz="16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分　</a:t>
            </a:r>
            <a:r>
              <a:rPr lang="ja-JP" altLang="en-US" sz="16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パネルディスカッション「巨大地震が引き起こす広域複合災害減災を考える」</a:t>
            </a:r>
            <a:endParaRPr lang="en-US" altLang="ja-JP" sz="1600" kern="100" dirty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600" kern="100" dirty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Times New Roman" panose="02020603050405020304" pitchFamily="18" charset="0"/>
              </a:rPr>
              <a:t>　　　　　　　コーディネーター：岡田 成幸　</a:t>
            </a:r>
            <a:r>
              <a:rPr kumimoji="1" lang="ja-JP" altLang="ja-JP" sz="12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北海道大学</a:t>
            </a:r>
            <a:r>
              <a:rPr kumimoji="1" lang="ja-JP" altLang="en-US" sz="12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名誉教授</a:t>
            </a:r>
            <a:r>
              <a:rPr kumimoji="1" lang="en-US" altLang="ja-JP" sz="12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kumimoji="1" lang="ja-JP" altLang="en-US" sz="12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広域複合災害研究センター客員教授</a:t>
            </a:r>
            <a:r>
              <a:rPr kumimoji="1" lang="en-US" altLang="ja-JP" sz="12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</a:p>
          <a:p>
            <a:pPr algn="just">
              <a:spcBef>
                <a:spcPts val="600"/>
              </a:spcBef>
            </a:pPr>
            <a:r>
              <a:rPr kumimoji="1" lang="en-US" altLang="ja-JP" sz="16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16</a:t>
            </a:r>
            <a:r>
              <a:rPr kumimoji="1" lang="ja-JP" altLang="en-US" sz="16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時</a:t>
            </a:r>
            <a:r>
              <a:rPr kumimoji="1" lang="en-US" altLang="ja-JP" sz="16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30</a:t>
            </a:r>
            <a:r>
              <a:rPr kumimoji="1" lang="ja-JP" altLang="en-US" sz="16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分　閉会</a:t>
            </a:r>
            <a:endParaRPr kumimoji="1" lang="ja-JP" altLang="ja-JP" sz="1600" dirty="0">
              <a:ln w="9525">
                <a:noFill/>
                <a:prstDash val="solid"/>
              </a:ln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9A2D1C3-B933-1E69-0A34-07BDCF45648D}"/>
              </a:ext>
            </a:extLst>
          </p:cNvPr>
          <p:cNvSpPr txBox="1"/>
          <p:nvPr/>
        </p:nvSpPr>
        <p:spPr>
          <a:xfrm>
            <a:off x="2083499" y="3519968"/>
            <a:ext cx="7609776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n w="19050">
                  <a:solidFill>
                    <a:schemeClr val="bg1"/>
                  </a:solidFill>
                  <a:prstDash val="solid"/>
                </a:ln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令和７年</a:t>
            </a:r>
            <a:r>
              <a:rPr kumimoji="1" lang="en-US" altLang="ja-JP" sz="8000" b="1" dirty="0">
                <a:ln w="19050">
                  <a:solidFill>
                    <a:schemeClr val="bg1"/>
                  </a:solidFill>
                  <a:prstDash val="solid"/>
                </a:ln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10</a:t>
            </a:r>
            <a:r>
              <a:rPr kumimoji="1" lang="ja-JP" altLang="en-US" sz="4000" b="1" dirty="0">
                <a:ln w="19050">
                  <a:solidFill>
                    <a:schemeClr val="bg1"/>
                  </a:solidFill>
                  <a:prstDash val="solid"/>
                </a:ln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8000" b="1" dirty="0">
                <a:ln w="19050">
                  <a:solidFill>
                    <a:schemeClr val="bg1"/>
                  </a:solidFill>
                  <a:prstDash val="solid"/>
                </a:ln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</a:t>
            </a:r>
            <a:r>
              <a:rPr kumimoji="1" lang="ja-JP" altLang="en-US" sz="4000" b="1" dirty="0">
                <a:ln w="19050">
                  <a:solidFill>
                    <a:schemeClr val="bg1"/>
                  </a:solidFill>
                  <a:prstDash val="solid"/>
                </a:ln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日（火）</a:t>
            </a:r>
            <a:endParaRPr kumimoji="1" lang="en-US" altLang="ja-JP" sz="4000" b="1" dirty="0">
              <a:ln w="19050">
                <a:solidFill>
                  <a:schemeClr val="bg1"/>
                </a:solidFill>
                <a:prstDash val="solid"/>
              </a:ln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2400" b="1" dirty="0">
                <a:ln w="15875">
                  <a:solidFill>
                    <a:schemeClr val="bg1"/>
                  </a:solidFill>
                  <a:prstDash val="solid"/>
                </a:ln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時間：</a:t>
            </a:r>
            <a:r>
              <a:rPr kumimoji="1" lang="en-US" altLang="ja-JP" sz="2400" b="1" dirty="0">
                <a:ln w="15875">
                  <a:solidFill>
                    <a:schemeClr val="bg1"/>
                  </a:solidFill>
                  <a:prstDash val="solid"/>
                </a:ln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13</a:t>
            </a:r>
            <a:r>
              <a:rPr kumimoji="1" lang="ja-JP" altLang="en-US" sz="2400" b="1" dirty="0">
                <a:ln w="15875">
                  <a:solidFill>
                    <a:schemeClr val="bg1"/>
                  </a:solidFill>
                  <a:prstDash val="solid"/>
                </a:ln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時</a:t>
            </a:r>
            <a:r>
              <a:rPr kumimoji="1" lang="en-US" altLang="ja-JP" sz="2400" b="1" dirty="0">
                <a:ln w="15875">
                  <a:solidFill>
                    <a:schemeClr val="bg1"/>
                  </a:solidFill>
                  <a:prstDash val="solid"/>
                </a:ln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30</a:t>
            </a:r>
            <a:r>
              <a:rPr kumimoji="1" lang="ja-JP" altLang="en-US" sz="2400" b="1" dirty="0">
                <a:ln w="15875">
                  <a:solidFill>
                    <a:schemeClr val="bg1"/>
                  </a:solidFill>
                  <a:prstDash val="solid"/>
                </a:ln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分～</a:t>
            </a:r>
            <a:r>
              <a:rPr kumimoji="1" lang="en-US" altLang="ja-JP" sz="2400" b="1" dirty="0">
                <a:ln w="15875">
                  <a:solidFill>
                    <a:schemeClr val="bg1"/>
                  </a:solidFill>
                  <a:prstDash val="solid"/>
                </a:ln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16</a:t>
            </a:r>
            <a:r>
              <a:rPr kumimoji="1" lang="ja-JP" altLang="en-US" sz="2400" b="1" dirty="0">
                <a:ln w="15875">
                  <a:solidFill>
                    <a:schemeClr val="bg1"/>
                  </a:solidFill>
                  <a:prstDash val="solid"/>
                </a:ln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時</a:t>
            </a:r>
            <a:r>
              <a:rPr kumimoji="1" lang="en-US" altLang="ja-JP" sz="2400" b="1" dirty="0">
                <a:ln w="15875">
                  <a:solidFill>
                    <a:schemeClr val="bg1"/>
                  </a:solidFill>
                  <a:prstDash val="solid"/>
                </a:ln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30</a:t>
            </a:r>
            <a:r>
              <a:rPr kumimoji="1" lang="ja-JP" altLang="en-US" sz="2400" b="1" dirty="0">
                <a:ln w="15875">
                  <a:solidFill>
                    <a:schemeClr val="bg1"/>
                  </a:solidFill>
                  <a:prstDash val="solid"/>
                </a:ln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分（</a:t>
            </a:r>
            <a:r>
              <a:rPr kumimoji="1" lang="en-US" altLang="ja-JP" sz="2400" b="1" dirty="0">
                <a:ln w="15875">
                  <a:solidFill>
                    <a:schemeClr val="bg1"/>
                  </a:solidFill>
                  <a:prstDash val="solid"/>
                </a:ln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13</a:t>
            </a:r>
            <a:r>
              <a:rPr kumimoji="1" lang="ja-JP" altLang="en-US" sz="2400" b="1" dirty="0">
                <a:ln w="15875">
                  <a:solidFill>
                    <a:schemeClr val="bg1"/>
                  </a:solidFill>
                  <a:prstDash val="solid"/>
                </a:ln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時開場）</a:t>
            </a:r>
            <a:endParaRPr kumimoji="1" lang="en-US" altLang="ja-JP" sz="2400" b="1" dirty="0">
              <a:ln w="15875">
                <a:solidFill>
                  <a:schemeClr val="bg1"/>
                </a:solidFill>
                <a:prstDash val="solid"/>
              </a:ln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kumimoji="1" lang="ja-JP" altLang="en-US" sz="2400" b="1" dirty="0">
                <a:ln w="15875">
                  <a:solidFill>
                    <a:schemeClr val="bg1"/>
                  </a:solidFill>
                  <a:prstDash val="solid"/>
                </a:ln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会場：コーチャンフォー釧路文化ホール「小ホール」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3FB18D-76F1-068D-AC49-5C1504D143A0}"/>
              </a:ext>
            </a:extLst>
          </p:cNvPr>
          <p:cNvSpPr txBox="1"/>
          <p:nvPr/>
        </p:nvSpPr>
        <p:spPr>
          <a:xfrm>
            <a:off x="99374" y="6299546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巨大地震等が引き起こす大規模災害時の人的被害やその救急救命，経済被害に関する最新の知見や現状を発信します！</a:t>
            </a:r>
            <a:endParaRPr kumimoji="1" lang="en-US" altLang="ja-JP" sz="16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6" name="テキスト ボックス 3">
            <a:extLst>
              <a:ext uri="{FF2B5EF4-FFF2-40B4-BE49-F238E27FC236}">
                <a16:creationId xmlns:a16="http://schemas.microsoft.com/office/drawing/2014/main" id="{1613D97C-0B61-407C-A329-F4F116770E05}"/>
              </a:ext>
            </a:extLst>
          </p:cNvPr>
          <p:cNvSpPr txBox="1"/>
          <p:nvPr/>
        </p:nvSpPr>
        <p:spPr>
          <a:xfrm>
            <a:off x="3439" y="12207675"/>
            <a:ext cx="9597761" cy="584775"/>
          </a:xfrm>
          <a:prstGeom prst="rect">
            <a:avLst/>
          </a:prstGeom>
          <a:solidFill>
            <a:srgbClr val="23651C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主催：北海道大学広域複合災害研究センター，釧路市</a:t>
            </a:r>
            <a:endParaRPr kumimoji="1" lang="en-US" altLang="ja-JP" sz="16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後援：国土交通省 北海道開発局，北海道，北海道立総合研究機構</a:t>
            </a:r>
          </a:p>
        </p:txBody>
      </p:sp>
      <p:pic>
        <p:nvPicPr>
          <p:cNvPr id="28" name="図 27" descr="ロゴ&#10;&#10;自動的に生成された説明">
            <a:extLst>
              <a:ext uri="{FF2B5EF4-FFF2-40B4-BE49-F238E27FC236}">
                <a16:creationId xmlns:a16="http://schemas.microsoft.com/office/drawing/2014/main" id="{EE0C5DEC-FC02-3352-A41E-6B88C6572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7" y="107701"/>
            <a:ext cx="874100" cy="8741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53A061A-5519-74D5-0AAE-10840D87F530}"/>
              </a:ext>
            </a:extLst>
          </p:cNvPr>
          <p:cNvSpPr txBox="1"/>
          <p:nvPr/>
        </p:nvSpPr>
        <p:spPr>
          <a:xfrm>
            <a:off x="175204" y="7252384"/>
            <a:ext cx="1475084" cy="400110"/>
          </a:xfrm>
          <a:prstGeom prst="rect">
            <a:avLst/>
          </a:prstGeom>
          <a:solidFill>
            <a:srgbClr val="23651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プログラム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D9395DB-E8C4-4A1E-25F3-33887C0FC4C8}"/>
              </a:ext>
            </a:extLst>
          </p:cNvPr>
          <p:cNvSpPr txBox="1"/>
          <p:nvPr/>
        </p:nvSpPr>
        <p:spPr>
          <a:xfrm>
            <a:off x="4644571" y="5511229"/>
            <a:ext cx="4844816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n w="6350">
                  <a:solidFill>
                    <a:schemeClr val="bg1"/>
                  </a:solidFill>
                  <a:prstDash val="solid"/>
                </a:ln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（会場住所：</a:t>
            </a:r>
            <a:r>
              <a:rPr kumimoji="1" lang="zh-CN" altLang="en-US" dirty="0">
                <a:ln w="6350">
                  <a:solidFill>
                    <a:schemeClr val="bg1"/>
                  </a:solidFill>
                  <a:prstDash val="solid"/>
                </a:ln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北海道釧路市治水町</a:t>
            </a:r>
            <a:r>
              <a:rPr kumimoji="1" lang="en-US" altLang="zh-CN" dirty="0">
                <a:ln w="6350">
                  <a:solidFill>
                    <a:schemeClr val="bg1"/>
                  </a:solidFill>
                  <a:prstDash val="solid"/>
                </a:ln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12</a:t>
            </a:r>
            <a:r>
              <a:rPr kumimoji="1" lang="zh-CN" altLang="en-US" dirty="0">
                <a:ln w="6350">
                  <a:solidFill>
                    <a:schemeClr val="bg1"/>
                  </a:solidFill>
                  <a:prstDash val="solid"/>
                </a:ln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番</a:t>
            </a:r>
            <a:r>
              <a:rPr kumimoji="1" lang="en-US" altLang="zh-CN" dirty="0">
                <a:ln w="6350">
                  <a:solidFill>
                    <a:schemeClr val="bg1"/>
                  </a:solidFill>
                  <a:prstDash val="solid"/>
                </a:ln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10</a:t>
            </a:r>
            <a:r>
              <a:rPr kumimoji="1" lang="zh-CN" altLang="en-US" dirty="0">
                <a:ln w="6350">
                  <a:solidFill>
                    <a:schemeClr val="bg1"/>
                  </a:solidFill>
                  <a:prstDash val="solid"/>
                </a:ln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号</a:t>
            </a:r>
            <a:r>
              <a:rPr kumimoji="1" lang="ja-JP" altLang="en-US" dirty="0">
                <a:ln w="6350">
                  <a:solidFill>
                    <a:schemeClr val="bg1"/>
                  </a:solidFill>
                  <a:prstDash val="solid"/>
                </a:ln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）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9537EA25-9A3E-0304-D4F7-9F4EC9DC482D}"/>
              </a:ext>
            </a:extLst>
          </p:cNvPr>
          <p:cNvSpPr/>
          <p:nvPr/>
        </p:nvSpPr>
        <p:spPr>
          <a:xfrm>
            <a:off x="209934" y="168271"/>
            <a:ext cx="756000" cy="75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86CE5A8-2AB4-7A3D-C7F5-4780A3222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22" y="190808"/>
            <a:ext cx="707886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EDDBEC9-F3B1-4BA9-6BE7-FFEA2F69546D}"/>
              </a:ext>
            </a:extLst>
          </p:cNvPr>
          <p:cNvSpPr txBox="1"/>
          <p:nvPr/>
        </p:nvSpPr>
        <p:spPr>
          <a:xfrm>
            <a:off x="0" y="855340"/>
            <a:ext cx="960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dirty="0">
                <a:ln w="6350">
                  <a:solidFill>
                    <a:schemeClr val="bg1"/>
                  </a:solidFill>
                </a:ln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北海道大学広域複合災害研究センター</a:t>
            </a:r>
          </a:p>
          <a:p>
            <a:pPr algn="ctr"/>
            <a:r>
              <a:rPr kumimoji="1" lang="ja-JP" altLang="en-US" sz="2200" dirty="0">
                <a:ln w="6350">
                  <a:solidFill>
                    <a:schemeClr val="bg1"/>
                  </a:solidFill>
                </a:ln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令和７年度 防災シンポジウム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499A3BA-1A1D-5091-CD0E-ADF48D56816F}"/>
              </a:ext>
            </a:extLst>
          </p:cNvPr>
          <p:cNvSpPr txBox="1"/>
          <p:nvPr/>
        </p:nvSpPr>
        <p:spPr>
          <a:xfrm>
            <a:off x="0" y="1624781"/>
            <a:ext cx="9601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000" dirty="0">
                <a:ln w="12700">
                  <a:solidFill>
                    <a:schemeClr val="bg1"/>
                  </a:solidFill>
                </a:ln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巨大地震が引き起こす</a:t>
            </a:r>
            <a:endParaRPr kumimoji="1" lang="en-US" altLang="ja-JP" sz="5000" dirty="0">
              <a:ln w="12700">
                <a:solidFill>
                  <a:schemeClr val="bg1"/>
                </a:solidFill>
              </a:ln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sz="5000" dirty="0">
                <a:ln w="12700">
                  <a:solidFill>
                    <a:schemeClr val="bg1"/>
                  </a:solidFill>
                </a:ln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広域複合災害の影響と減災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655EFBA-1E25-315C-5F30-AB1213D4A195}"/>
              </a:ext>
            </a:extLst>
          </p:cNvPr>
          <p:cNvSpPr txBox="1"/>
          <p:nvPr/>
        </p:nvSpPr>
        <p:spPr>
          <a:xfrm>
            <a:off x="5931431" y="6410067"/>
            <a:ext cx="3557956" cy="830997"/>
          </a:xfrm>
          <a:prstGeom prst="rect">
            <a:avLst/>
          </a:prstGeom>
          <a:solidFill>
            <a:srgbClr val="23651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参加無料・事前参加申込が必要です</a:t>
            </a:r>
            <a:endParaRPr kumimoji="1" lang="en-US" altLang="ja-JP" sz="16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（定員に達し次第受付終了します）</a:t>
            </a:r>
            <a:endParaRPr kumimoji="1" lang="en-US" altLang="ja-JP" sz="16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en-US" altLang="ja-JP" sz="16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※</a:t>
            </a:r>
            <a:r>
              <a:rPr kumimoji="1" lang="ja-JP" altLang="en-US" sz="16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空席があれば当日参加も可能です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B52A0BC9-A208-19E3-A6D1-E99B08E513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9886" y="240023"/>
            <a:ext cx="687794" cy="646331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24C471A-1C68-7BC2-4FC3-9EE2124DD18C}"/>
              </a:ext>
            </a:extLst>
          </p:cNvPr>
          <p:cNvGrpSpPr/>
          <p:nvPr/>
        </p:nvGrpSpPr>
        <p:grpSpPr>
          <a:xfrm>
            <a:off x="6261097" y="7372495"/>
            <a:ext cx="3281630" cy="1615064"/>
            <a:chOff x="6098889" y="6326408"/>
            <a:chExt cx="3392449" cy="1615064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313F5B6F-0F8C-2038-04D9-5DD4DA98723B}"/>
                </a:ext>
              </a:extLst>
            </p:cNvPr>
            <p:cNvSpPr txBox="1"/>
            <p:nvPr/>
          </p:nvSpPr>
          <p:spPr>
            <a:xfrm>
              <a:off x="6098889" y="6326408"/>
              <a:ext cx="3392449" cy="1600438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kumimoji="1" lang="en-US" altLang="ja-JP" sz="1200" b="1" dirty="0">
                  <a:ln w="0"/>
                  <a:solidFill>
                    <a:schemeClr val="bg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【</a:t>
              </a:r>
              <a:r>
                <a:rPr kumimoji="1" lang="ja-JP" altLang="en-US" sz="1200" b="1" dirty="0">
                  <a:ln w="0"/>
                  <a:solidFill>
                    <a:schemeClr val="bg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問い合わせ・参加申込</a:t>
              </a:r>
              <a:r>
                <a:rPr kumimoji="1" lang="en-US" altLang="ja-JP" sz="1200" b="1" dirty="0">
                  <a:ln w="0"/>
                  <a:solidFill>
                    <a:schemeClr val="bg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】</a:t>
              </a:r>
            </a:p>
            <a:p>
              <a:r>
                <a:rPr kumimoji="1" lang="ja-JP" altLang="en-US" sz="1200" dirty="0">
                  <a:ln w="0"/>
                  <a:solidFill>
                    <a:schemeClr val="bg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北海道大学広域複合災害研究センター事務局　　</a:t>
              </a:r>
              <a:endParaRPr kumimoji="1" lang="en-US" altLang="ja-JP" sz="1200" dirty="0">
                <a:ln w="0"/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  <a:p>
              <a:r>
                <a:rPr kumimoji="1" lang="ja-JP" altLang="en-US" sz="1200" dirty="0">
                  <a:ln w="0"/>
                  <a:solidFill>
                    <a:schemeClr val="bg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　</a:t>
              </a:r>
              <a:r>
                <a:rPr kumimoji="1" lang="en-US" altLang="ja-JP" sz="1200" dirty="0">
                  <a:ln w="0"/>
                  <a:solidFill>
                    <a:schemeClr val="bg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Email: </a:t>
              </a:r>
              <a:r>
                <a:rPr kumimoji="1" lang="en-US" altLang="ja-JP" sz="1200" u="sng" dirty="0">
                  <a:ln w="0"/>
                  <a:solidFill>
                    <a:srgbClr val="0000FF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cnhr_unei@agr.hokudai.ac.jp</a:t>
              </a:r>
              <a:endParaRPr kumimoji="1" lang="en-US" altLang="ja-JP" sz="1200" dirty="0">
                <a:ln w="0"/>
                <a:solidFill>
                  <a:srgbClr val="0000FF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  <a:p>
              <a:r>
                <a:rPr kumimoji="1" lang="ja-JP" altLang="en-US" sz="1200" dirty="0">
                  <a:ln w="0"/>
                  <a:solidFill>
                    <a:schemeClr val="bg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　</a:t>
              </a:r>
              <a:r>
                <a:rPr kumimoji="1" lang="en-US" altLang="ja-JP" sz="1200" dirty="0">
                  <a:ln w="0"/>
                  <a:solidFill>
                    <a:schemeClr val="bg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CNHR</a:t>
              </a:r>
              <a:r>
                <a:rPr kumimoji="1" lang="ja-JP" altLang="en-US" sz="1200" dirty="0">
                  <a:ln w="0"/>
                  <a:solidFill>
                    <a:schemeClr val="bg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 </a:t>
              </a:r>
              <a:r>
                <a:rPr kumimoji="1" lang="en-US" altLang="ja-JP" sz="1200" dirty="0">
                  <a:ln w="0"/>
                  <a:solidFill>
                    <a:schemeClr val="bg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HP: </a:t>
              </a:r>
              <a:r>
                <a:rPr kumimoji="1" lang="en-US" altLang="ja-JP" sz="1200" dirty="0">
                  <a:ln w="0"/>
                  <a:solidFill>
                    <a:srgbClr val="0000FF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https://www.cnhr.info</a:t>
              </a:r>
              <a:endParaRPr kumimoji="1" lang="en-US" altLang="ja-JP" sz="1200" dirty="0">
                <a:ln w="0"/>
                <a:solidFill>
                  <a:srgbClr val="0000FF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  <a:p>
              <a:r>
                <a:rPr kumimoji="1" lang="ja-JP" altLang="en-US" sz="1000" dirty="0">
                  <a:ln w="0"/>
                  <a:solidFill>
                    <a:schemeClr val="bg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・参加登録時に質問を受け付けます。</a:t>
              </a:r>
            </a:p>
            <a:p>
              <a:r>
                <a:rPr kumimoji="1" lang="ja-JP" altLang="en-US" sz="1000" dirty="0">
                  <a:ln w="0"/>
                  <a:solidFill>
                    <a:schemeClr val="bg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・参加希望の方は上記申込先にメール</a:t>
              </a:r>
              <a:endParaRPr kumimoji="1" lang="en-US" altLang="ja-JP" sz="1000" dirty="0">
                <a:ln w="0"/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  <a:p>
              <a:r>
                <a:rPr kumimoji="1" lang="ja-JP" altLang="en-US" sz="1000" dirty="0">
                  <a:ln w="0"/>
                  <a:solidFill>
                    <a:schemeClr val="bg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　いただくか，当センター</a:t>
              </a:r>
              <a:r>
                <a:rPr kumimoji="1" lang="en-US" altLang="ja-JP" sz="1000" dirty="0">
                  <a:ln w="0"/>
                  <a:solidFill>
                    <a:schemeClr val="bg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HP</a:t>
              </a:r>
              <a:r>
                <a:rPr kumimoji="1" lang="ja-JP" altLang="en-US" sz="1000" dirty="0">
                  <a:ln w="0"/>
                  <a:solidFill>
                    <a:schemeClr val="bg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（右記</a:t>
              </a:r>
              <a:r>
                <a:rPr kumimoji="1" lang="en-US" altLang="ja-JP" sz="1000" dirty="0">
                  <a:ln w="0"/>
                  <a:solidFill>
                    <a:schemeClr val="bg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QR</a:t>
              </a:r>
            </a:p>
            <a:p>
              <a:r>
                <a:rPr kumimoji="1" lang="ja-JP" altLang="en-US" sz="1000" dirty="0">
                  <a:ln w="0"/>
                  <a:solidFill>
                    <a:schemeClr val="bg1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　コード）からお申込みください。</a:t>
              </a:r>
              <a:endParaRPr kumimoji="1" lang="en-US" altLang="ja-JP" sz="1000" dirty="0">
                <a:ln w="0"/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  <a:p>
              <a:endParaRPr kumimoji="1" lang="ja-JP" altLang="en-US" sz="1000" dirty="0">
                <a:ln w="0"/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9A16E550-A8D5-CA25-99FC-42BE1259699A}"/>
                </a:ext>
              </a:extLst>
            </p:cNvPr>
            <p:cNvSpPr txBox="1"/>
            <p:nvPr/>
          </p:nvSpPr>
          <p:spPr>
            <a:xfrm>
              <a:off x="7171360" y="7695251"/>
              <a:ext cx="15466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dirty="0">
                  <a:solidFill>
                    <a:srgbClr val="0000FF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参加申込はこちら</a:t>
              </a:r>
              <a:r>
                <a:rPr kumimoji="1" lang="ja-JP" altLang="en-US" sz="1000" b="1" dirty="0">
                  <a:solidFill>
                    <a:srgbClr val="0000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→</a:t>
              </a:r>
              <a:endParaRPr kumimoji="1" lang="en-US" altLang="ja-JP" sz="1000" b="1" dirty="0">
                <a:solidFill>
                  <a:srgbClr val="00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933CF483-DC2F-2EA3-5095-96632553D6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12" y="8111578"/>
            <a:ext cx="797611" cy="79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72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ダマスク</Template>
  <TotalTime>5078</TotalTime>
  <Words>472</Words>
  <Application>Microsoft Office PowerPoint</Application>
  <PresentationFormat>A3 297x420 mm</PresentationFormat>
  <Paragraphs>41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HGSｺﾞｼｯｸE</vt:lpstr>
      <vt:lpstr>HGS創英角ｺﾞｼｯｸUB</vt:lpstr>
      <vt:lpstr>游ゴシック</vt:lpstr>
      <vt:lpstr>Arial</vt:lpstr>
      <vt:lpstr>Bookman Old Style</vt:lpstr>
      <vt:lpstr>Rockwell</vt:lpstr>
      <vt:lpstr>Damask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Takashi KOI</dc:creator>
  <cp:lastModifiedBy>藤原達也</cp:lastModifiedBy>
  <cp:revision>71</cp:revision>
  <cp:lastPrinted>2025-09-17T23:57:42Z</cp:lastPrinted>
  <dcterms:created xsi:type="dcterms:W3CDTF">2024-10-24T13:11:28Z</dcterms:created>
  <dcterms:modified xsi:type="dcterms:W3CDTF">2025-09-28T05:49:31Z</dcterms:modified>
</cp:coreProperties>
</file>